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0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745"/>
  </p:normalViewPr>
  <p:slideViewPr>
    <p:cSldViewPr snapToGrid="0" snapToObjects="1">
      <p:cViewPr varScale="1">
        <p:scale>
          <a:sx n="105" d="100"/>
          <a:sy n="105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649F-092B-D946-9DA3-463FBAF9D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D4F6-3997-E64A-A56A-78B8F3E41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5F56-174E-4640-8F9B-4B2AFD08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CC9F-3CE1-F848-AD7A-1DC611F1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37DE-A28F-2E4C-A9AD-DDA2B63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8E3-C264-344C-BFB9-1F326303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C394-ACB8-2543-947E-16FC5BB22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9D7D-EF3D-7B44-B609-CDEF3415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DE86-C197-8E4D-8B3D-72942E73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5DFA-7B80-514B-B207-A380D90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CA0E7-BD81-A246-AAE4-90837CE91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C1CB-F7E6-4342-B403-04A0F973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228-745D-DC4B-A8B0-EA8BE12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035-B348-9B44-8529-D2A6969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8630-D853-644D-8F32-1723AD05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8DB4-C1F4-C44D-B8EF-A9C8BF0D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1594-1957-BB4F-A114-38E062CD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244E-9035-844B-89BC-D9F2578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62A1-4AD0-E94E-82FC-3B01F686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B30-8938-2C4F-AF73-F85F0F1B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F841-75D0-8346-8217-53D48A0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2781-D2A0-914A-8BE1-5112DC92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D081-CFD9-0D4D-80A1-3568E04C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F8CA-F194-6B4E-AB83-4E7A85F9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ADE2-311E-E043-B4E4-5E69A29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97D9-8BE7-1B4A-9D1B-B4F66136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851B-119B-A64D-BFBF-7616DF90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1DF0-3816-6B47-A762-40882973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B261-A010-5D43-B120-96BB878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06695-8BFF-4643-8753-980DBD25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239C-27F2-B94D-A135-3CD9B5E8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BE5-FF80-8540-A31A-505DCBF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3C80-57EE-BB40-8F65-C0799137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B28EA-57BA-654D-9B54-55755C31F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6375-7705-E945-B152-C8874F40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2CC4A-3C47-1D45-AAD1-C61971C1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18F5C-77B9-2F48-8B69-F5A74B64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2394-67EC-2B46-92A1-2245082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3E13-48BD-7246-89FF-CA414EB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DF2B-3836-4143-803C-02D9BE1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B54B-EFD7-664E-ADC9-5CFC399F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C3407-E78F-5F4B-8B01-71F0674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1859A-53F1-344A-B5F6-1F4E5FA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0599-9816-D447-872B-A8FB17E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FC190-8934-7746-B451-02769E79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A81F-FAFA-514E-950A-119B5AEF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E5F7-149A-C749-B159-E500AFE1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D89C-52BE-BB49-A59F-0FC9D03B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18E6C-61D3-6D41-9F74-3B1F4849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AC9-7EC7-684A-88A8-85B7B961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8302-9E99-D94F-A5BB-86DBEC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999-E5DC-A941-8C94-FB85ABE6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8C9B-936D-2B49-BF23-5B48DB2A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E06F-5818-3547-88E3-8A0347D27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F84E-DAFA-0A42-8982-49BA27A2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FE77-1B7B-6E48-B1D0-4C473C4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6C5A-8950-454C-A1E2-FD243E9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12946-42CD-3846-8EE0-15AB05D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27318-7FE8-C549-B9ED-E62FBC55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8CF-E8B2-2A49-9265-C4F0596B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18D3-E6E0-014D-9C6D-7704F1044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2D25-D451-6546-A13E-628912A9C647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9DD-A994-EE4E-A136-B1BD09DEC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16CB-E366-6740-90D2-C037325F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658-ED16-1445-B659-88376BE51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0"/>
            <a:ext cx="10871200" cy="1952368"/>
          </a:xfrm>
        </p:spPr>
        <p:txBody>
          <a:bodyPr/>
          <a:lstStyle/>
          <a:p>
            <a:r>
              <a:rPr lang="en-US" dirty="0"/>
              <a:t>Exploration of Black Box </a:t>
            </a:r>
            <a:br>
              <a:rPr lang="en-US" dirty="0"/>
            </a:br>
            <a:r>
              <a:rPr lang="en-US" dirty="0"/>
              <a:t>Optimization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979C-68BD-8240-A492-127905E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49" y="2248931"/>
            <a:ext cx="7520302" cy="4164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04263A-45B6-324A-A88C-0C1407827564}"/>
              </a:ext>
            </a:extLst>
          </p:cNvPr>
          <p:cNvSpPr/>
          <p:nvPr/>
        </p:nvSpPr>
        <p:spPr>
          <a:xfrm>
            <a:off x="5160605" y="6282353"/>
            <a:ext cx="1491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/720/</a:t>
            </a:r>
          </a:p>
        </p:txBody>
      </p:sp>
    </p:spTree>
    <p:extLst>
      <p:ext uri="{BB962C8B-B14F-4D97-AF65-F5344CB8AC3E}">
        <p14:creationId xmlns:p14="http://schemas.microsoft.com/office/powerpoint/2010/main" val="1053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5E2E3-72CC-D04E-9745-623FC5B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" y="1287934"/>
            <a:ext cx="5709508" cy="4282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3DA1A-B928-3447-B246-1A787F3D785F}"/>
              </a:ext>
            </a:extLst>
          </p:cNvPr>
          <p:cNvSpPr txBox="1"/>
          <p:nvPr/>
        </p:nvSpPr>
        <p:spPr>
          <a:xfrm>
            <a:off x="5913311" y="58845"/>
            <a:ext cx="6278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our project is a little different than other groups, here is a proposed presentation outline:</a:t>
            </a:r>
          </a:p>
          <a:p>
            <a:endParaRPr lang="en-US" dirty="0"/>
          </a:p>
          <a:p>
            <a:r>
              <a:rPr lang="en-US" b="1" dirty="0"/>
              <a:t>Slide 1: </a:t>
            </a:r>
            <a:r>
              <a:rPr lang="en-US" dirty="0"/>
              <a:t>Background - we can describe the chart we plan on creating and why it will be useful)</a:t>
            </a:r>
          </a:p>
          <a:p>
            <a:endParaRPr lang="en-US" dirty="0"/>
          </a:p>
          <a:p>
            <a:r>
              <a:rPr lang="en-US" b="1" dirty="0"/>
              <a:t>Slide 2: </a:t>
            </a:r>
            <a:r>
              <a:rPr lang="en-US" dirty="0"/>
              <a:t>Technologies Considered - here we can list some of the optimizers from the review article and why we chose not to use them (wrong programming language, not enough documentation, etc.)</a:t>
            </a:r>
          </a:p>
          <a:p>
            <a:endParaRPr lang="en-US" dirty="0"/>
          </a:p>
          <a:p>
            <a:r>
              <a:rPr lang="en-US" b="1" dirty="0"/>
              <a:t>Slide 3: </a:t>
            </a:r>
            <a:r>
              <a:rPr lang="en-US" dirty="0"/>
              <a:t>Bayes_Opt – here we can discuss one of the chosen optimizers.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4: </a:t>
            </a:r>
            <a:r>
              <a:rPr lang="en-US" dirty="0" err="1"/>
              <a:t>Huat’s</a:t>
            </a:r>
            <a:r>
              <a:rPr lang="en-US" dirty="0"/>
              <a:t> Optimizer – here we can discuss the other chosen optimizers. Again,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5 (maybe??) </a:t>
            </a:r>
            <a:r>
              <a:rPr lang="en-US" dirty="0"/>
              <a:t>– Next Steps – here we can talk about how we plan on finding additional optimizers to explore and creating a variety of functions to test out with the optimizers 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320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202-983D-534A-81CB-F7DE48F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en-US" sz="2000" dirty="0"/>
              <a:t>(we can describe the chart we plan on creating and why it will be useful)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2E47-07AA-4A48-A3E0-C90B7E0B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2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9338-1F7E-BF4E-A13A-34A82F2F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Considered </a:t>
            </a:r>
            <a:r>
              <a:rPr lang="en-US" sz="2000" dirty="0"/>
              <a:t>(here we can list some of the optimizers from the review article and why we chose not to use them (wrong programming language, not enough documentation, etc.)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BE97-770A-C24A-8313-101165FE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088B2-5380-8A45-A657-C1A822E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131419"/>
            <a:ext cx="3984052" cy="20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20D63-A215-434C-B48F-D212B7F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2173246"/>
            <a:ext cx="3984052" cy="1996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E590-6971-3F41-890E-BDC9AC4B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" y="4144098"/>
            <a:ext cx="3984052" cy="19969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7389C-3F2F-074B-BBD4-B5FFA6D475D5}"/>
              </a:ext>
            </a:extLst>
          </p:cNvPr>
          <p:cNvGrpSpPr/>
          <p:nvPr/>
        </p:nvGrpSpPr>
        <p:grpSpPr>
          <a:xfrm>
            <a:off x="422628" y="6141092"/>
            <a:ext cx="3233371" cy="568013"/>
            <a:chOff x="8186900" y="380660"/>
            <a:chExt cx="3233371" cy="5680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444771-1C95-7646-945A-5FBC3B1EEC4E}"/>
                </a:ext>
              </a:extLst>
            </p:cNvPr>
            <p:cNvGrpSpPr/>
            <p:nvPr/>
          </p:nvGrpSpPr>
          <p:grpSpPr>
            <a:xfrm>
              <a:off x="8186900" y="380660"/>
              <a:ext cx="3233371" cy="261610"/>
              <a:chOff x="8186900" y="380660"/>
              <a:chExt cx="3233371" cy="2616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961F7-5839-664D-82AA-40114BEF52BF}"/>
                  </a:ext>
                </a:extLst>
              </p:cNvPr>
              <p:cNvSpPr txBox="1"/>
              <p:nvPr/>
            </p:nvSpPr>
            <p:spPr>
              <a:xfrm>
                <a:off x="8565569" y="380660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Posterior mean +/- std dev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B9479-4FD9-6C41-8740-CFAA6A6C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6900" y="481042"/>
                <a:ext cx="162004" cy="1504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DB8E80-FA28-4340-B7DD-D52FA2B441DB}"/>
                </a:ext>
              </a:extLst>
            </p:cNvPr>
            <p:cNvGrpSpPr/>
            <p:nvPr/>
          </p:nvGrpSpPr>
          <p:grpSpPr>
            <a:xfrm>
              <a:off x="8187347" y="687063"/>
              <a:ext cx="3232924" cy="261610"/>
              <a:chOff x="8187347" y="687063"/>
              <a:chExt cx="3232924" cy="26161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31E4F2-76A6-A749-9137-AFC59602A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7347" y="780375"/>
                <a:ext cx="170945" cy="13675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E54359-BA53-CE4C-9059-707A868CABB7}"/>
                  </a:ext>
                </a:extLst>
              </p:cNvPr>
              <p:cNvSpPr txBox="1"/>
              <p:nvPr/>
            </p:nvSpPr>
            <p:spPr>
              <a:xfrm>
                <a:off x="8565569" y="687063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Acquisition function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24544-E77B-2744-AF11-A2DD438AFEE6}"/>
              </a:ext>
            </a:extLst>
          </p:cNvPr>
          <p:cNvGrpSpPr/>
          <p:nvPr/>
        </p:nvGrpSpPr>
        <p:grpSpPr>
          <a:xfrm>
            <a:off x="1889117" y="371395"/>
            <a:ext cx="1073294" cy="502753"/>
            <a:chOff x="2939441" y="457892"/>
            <a:chExt cx="1073294" cy="50275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F5308F-D097-E247-A045-D67DFC15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441" y="698573"/>
              <a:ext cx="300394" cy="26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92465-9099-754E-95DC-0EA5F134615D}"/>
                </a:ext>
              </a:extLst>
            </p:cNvPr>
            <p:cNvSpPr txBox="1"/>
            <p:nvPr/>
          </p:nvSpPr>
          <p:spPr>
            <a:xfrm>
              <a:off x="3131506" y="457892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Posterior mean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F8AA7C-E6AE-2548-94DE-2115E13A552A}"/>
              </a:ext>
            </a:extLst>
          </p:cNvPr>
          <p:cNvGrpSpPr/>
          <p:nvPr/>
        </p:nvGrpSpPr>
        <p:grpSpPr>
          <a:xfrm>
            <a:off x="2189511" y="1132523"/>
            <a:ext cx="1330155" cy="523961"/>
            <a:chOff x="2166541" y="653971"/>
            <a:chExt cx="1330155" cy="52396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E15BB9-CB75-744A-84E6-3BA7A9A8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6541" y="653971"/>
              <a:ext cx="668286" cy="26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3C850-24E9-314C-AC5E-44B2351F8F86}"/>
                </a:ext>
              </a:extLst>
            </p:cNvPr>
            <p:cNvSpPr txBox="1"/>
            <p:nvPr/>
          </p:nvSpPr>
          <p:spPr>
            <a:xfrm>
              <a:off x="2615467" y="716267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True objective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D00CF9-8247-E844-9BA3-709BE4A2B406}"/>
              </a:ext>
            </a:extLst>
          </p:cNvPr>
          <p:cNvSpPr txBox="1"/>
          <p:nvPr/>
        </p:nvSpPr>
        <p:spPr>
          <a:xfrm>
            <a:off x="439498" y="1439197"/>
            <a:ext cx="144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Acquisition Max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AA4ED-1BCC-0345-8E03-5763B78B1A57}"/>
              </a:ext>
            </a:extLst>
          </p:cNvPr>
          <p:cNvCxnSpPr>
            <a:cxnSpLocks/>
          </p:cNvCxnSpPr>
          <p:nvPr/>
        </p:nvCxnSpPr>
        <p:spPr>
          <a:xfrm>
            <a:off x="1692876" y="1577696"/>
            <a:ext cx="4207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AFBEC0-6F97-9543-8DC1-F56386EECBF1}"/>
              </a:ext>
            </a:extLst>
          </p:cNvPr>
          <p:cNvSpPr txBox="1"/>
          <p:nvPr/>
        </p:nvSpPr>
        <p:spPr>
          <a:xfrm>
            <a:off x="5521776" y="4509482"/>
            <a:ext cx="537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Bayes_Opt:</a:t>
            </a:r>
          </a:p>
          <a:p>
            <a:endParaRPr lang="en-US" sz="1400" dirty="0"/>
          </a:p>
          <a:p>
            <a:r>
              <a:rPr lang="en-US" sz="1400" dirty="0"/>
              <a:t>1. </a:t>
            </a:r>
            <a:r>
              <a:rPr lang="en-US" sz="1400" b="1" dirty="0"/>
              <a:t>for </a:t>
            </a:r>
            <a:r>
              <a:rPr lang="en-US" sz="1400" dirty="0"/>
              <a:t>t = 1, 2… </a:t>
            </a:r>
            <a:r>
              <a:rPr lang="en-US" sz="1400" b="1" dirty="0"/>
              <a:t>do</a:t>
            </a:r>
          </a:p>
          <a:p>
            <a:r>
              <a:rPr lang="en-US" sz="1400" dirty="0"/>
              <a:t>2. Find 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by combining attributes of the posterior distribution in a utility (acquisition) function </a:t>
            </a:r>
            <a:r>
              <a:rPr lang="en-US" sz="1400" i="1" dirty="0"/>
              <a:t>u</a:t>
            </a:r>
            <a:r>
              <a:rPr lang="en-US" sz="1400" dirty="0"/>
              <a:t> and maximizing:</a:t>
            </a:r>
          </a:p>
          <a:p>
            <a:r>
              <a:rPr lang="en-US" sz="1400" dirty="0"/>
              <a:t>3. Sample the objective function:</a:t>
            </a:r>
          </a:p>
          <a:p>
            <a:pPr algn="ctr"/>
            <a:r>
              <a:rPr lang="en-US" sz="1400" dirty="0"/>
              <a:t>y</a:t>
            </a:r>
            <a:r>
              <a:rPr lang="en-US" sz="1400" baseline="-25000" dirty="0"/>
              <a:t>t</a:t>
            </a:r>
            <a:r>
              <a:rPr lang="en-US" sz="1400" dirty="0"/>
              <a:t> = f(x</a:t>
            </a:r>
            <a:r>
              <a:rPr lang="en-US" sz="1400" baseline="-25000" dirty="0"/>
              <a:t>t</a:t>
            </a:r>
            <a:r>
              <a:rPr lang="en-US" sz="1400" dirty="0"/>
              <a:t>) = ɛ</a:t>
            </a:r>
            <a:r>
              <a:rPr lang="en-US" sz="1400" baseline="-25000" dirty="0"/>
              <a:t>t</a:t>
            </a:r>
          </a:p>
          <a:p>
            <a:r>
              <a:rPr lang="en-US" sz="1400" dirty="0"/>
              <a:t>4. Augment the data D</a:t>
            </a:r>
            <a:r>
              <a:rPr lang="en-US" sz="1400" baseline="-25000" dirty="0"/>
              <a:t>1:t</a:t>
            </a:r>
            <a:r>
              <a:rPr lang="en-US" sz="1400" dirty="0"/>
              <a:t> = {D</a:t>
            </a:r>
            <a:r>
              <a:rPr lang="en-US" sz="1400" baseline="-25000" dirty="0"/>
              <a:t>1:t-1</a:t>
            </a:r>
            <a:r>
              <a:rPr lang="en-US" sz="1400" dirty="0"/>
              <a:t>, (x</a:t>
            </a:r>
            <a:r>
              <a:rPr lang="en-US" sz="1400" baseline="-25000" dirty="0"/>
              <a:t>t</a:t>
            </a:r>
            <a:r>
              <a:rPr lang="en-US" sz="1400" dirty="0"/>
              <a:t>, y</a:t>
            </a:r>
            <a:r>
              <a:rPr lang="en-US" sz="1400" baseline="-25000" dirty="0"/>
              <a:t>t</a:t>
            </a:r>
            <a:r>
              <a:rPr lang="en-US" sz="1400" dirty="0"/>
              <a:t>)}</a:t>
            </a:r>
            <a:endParaRPr lang="en-US" sz="1400" baseline="-25000" dirty="0"/>
          </a:p>
          <a:p>
            <a:r>
              <a:rPr lang="en-US" sz="1400" dirty="0"/>
              <a:t>5. </a:t>
            </a:r>
            <a:r>
              <a:rPr lang="en-US" sz="1400" b="1" dirty="0"/>
              <a:t>end for</a:t>
            </a:r>
            <a:endParaRPr lang="en-US" sz="1400" baseline="-25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4CC0C27-B6F9-3746-9188-DE2074E5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549" y="1398109"/>
            <a:ext cx="7570966" cy="300226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a </a:t>
            </a:r>
            <a:r>
              <a:rPr lang="en-US" sz="1800" b="1" u="sng" dirty="0"/>
              <a:t>constrained global optimization</a:t>
            </a:r>
            <a:r>
              <a:rPr lang="en-US" sz="1800" b="1" dirty="0"/>
              <a:t> </a:t>
            </a:r>
            <a:r>
              <a:rPr lang="en-US" sz="1800" dirty="0"/>
              <a:t>package built upon Bayesian inference and Gaussian process.</a:t>
            </a:r>
          </a:p>
          <a:p>
            <a:pPr lvl="1"/>
            <a:r>
              <a:rPr lang="en-US" sz="1400" b="1" u="sng" dirty="0"/>
              <a:t>Constrained global optimization </a:t>
            </a:r>
            <a:r>
              <a:rPr lang="en-US" sz="1400" dirty="0"/>
              <a:t>- process of optimizing an objective function with respect to some variables in the presence of constraints on those variables</a:t>
            </a:r>
          </a:p>
          <a:p>
            <a:pPr marL="457200" lvl="1" indent="0">
              <a:buNone/>
            </a:pPr>
            <a:endParaRPr lang="en-US" sz="1100" dirty="0"/>
          </a:p>
          <a:p>
            <a:r>
              <a:rPr lang="en-US" sz="1800" dirty="0"/>
              <a:t>It attempts to find the maximum or minimum value of an unknown function in as few iterations as possible.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1800" dirty="0"/>
              <a:t>This is particularly useful for optimization of high-cost functions or situations where the balance between exploration and exploitation is important.</a:t>
            </a:r>
          </a:p>
          <a:p>
            <a:pPr lvl="1"/>
            <a:r>
              <a:rPr lang="en-US" sz="1400" b="1" u="sng" dirty="0"/>
              <a:t>Example</a:t>
            </a:r>
            <a:r>
              <a:rPr lang="en-US" sz="1400" b="1" dirty="0"/>
              <a:t>: </a:t>
            </a:r>
            <a:r>
              <a:rPr lang="en-US" sz="1400" dirty="0"/>
              <a:t>Drilling for oil, testing each location may cost $1 million or more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967B30E-8C17-0547-B964-6813CE6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068" y="162506"/>
            <a:ext cx="7664447" cy="11225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“Bayes_Opt”</a:t>
            </a:r>
            <a:br>
              <a:rPr lang="en-US" sz="3600" dirty="0"/>
            </a:br>
            <a:r>
              <a:rPr lang="en-US" sz="3600" dirty="0"/>
              <a:t>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55892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897-B722-F74E-89EB-02848D72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Optuna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AB96-873F-2A46-B481-BD37561E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5"/>
            <a:ext cx="10515600" cy="47796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Random Search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Samples random points and return the optimum value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Tree-structured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Parzen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Estimator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Creates a cost function to be minimized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Samples objective function and models the data using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Parzen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Estimators (KDE)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Draws new samples based on the greatest expected improvement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Covariance Matrix Adaptation Evolution Strategy (CMA-ES)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 new solutions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ank solutions based on their score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Update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guess (Covariance Matrix and Multivariate Gaussian Distribution)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176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1A1-7256-6847-900A-D8F01E76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 </a:t>
            </a:r>
            <a:r>
              <a:rPr lang="en-US" sz="2200" dirty="0"/>
              <a:t>(here we can talk about how we plan on finding additional optimizers to explore and creating a variety of functions to test out with the optimizers 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21F5-D682-EB44-8BF5-5FB7C418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A202-A754-1C40-872F-C905495E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Questions?</a:t>
            </a:r>
          </a:p>
        </p:txBody>
      </p:sp>
      <p:pic>
        <p:nvPicPr>
          <p:cNvPr id="1028" name="Picture 4" descr="Image result for question mark clipart">
            <a:extLst>
              <a:ext uri="{FF2B5EF4-FFF2-40B4-BE49-F238E27FC236}">
                <a16:creationId xmlns:a16="http://schemas.microsoft.com/office/drawing/2014/main" id="{0C744FBF-FC18-6646-9662-84FF9F72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40" y="1982102"/>
            <a:ext cx="622292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5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561</Words>
  <Application>Microsoft Macintosh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Exploration of Black Box  Optimization Tools</vt:lpstr>
      <vt:lpstr>PowerPoint Presentation</vt:lpstr>
      <vt:lpstr>Background (we can describe the chart we plan on creating and why it will be useful)</vt:lpstr>
      <vt:lpstr>Technologies Considered (here we can list some of the optimizers from the review article and why we chose not to use them (wrong programming language, not enough documentation, etc.)</vt:lpstr>
      <vt:lpstr>“Bayes_Opt” Bayesian Optimization</vt:lpstr>
      <vt:lpstr>Optuna </vt:lpstr>
      <vt:lpstr>Next Steps (here we can talk about how we plan on finding additional optimizers to explore and creating a variety of functions to test out with the optimizers ??)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Optimization Tools</dc:title>
  <dc:creator>Elizabeth Harmon</dc:creator>
  <cp:lastModifiedBy>Elizabeth Harmon</cp:lastModifiedBy>
  <cp:revision>15</cp:revision>
  <dcterms:created xsi:type="dcterms:W3CDTF">2021-02-16T18:35:36Z</dcterms:created>
  <dcterms:modified xsi:type="dcterms:W3CDTF">2021-02-17T06:07:54Z</dcterms:modified>
</cp:coreProperties>
</file>